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280" r:id="rId2"/>
    <p:sldId id="277" r:id="rId3"/>
    <p:sldId id="276" r:id="rId4"/>
    <p:sldId id="275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9" r:id="rId15"/>
    <p:sldId id="293" r:id="rId16"/>
    <p:sldId id="300" r:id="rId17"/>
    <p:sldId id="301" r:id="rId18"/>
    <p:sldId id="295" r:id="rId19"/>
  </p:sldIdLst>
  <p:sldSz cx="12192000" cy="6858000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7DF6-058D-420A-8781-2BF903B4996E}" type="datetimeFigureOut">
              <a:rPr lang="en-MY" smtClean="0"/>
              <a:t>1/3/2018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D911-EF4B-44DD-A781-70DC8C002BE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332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yyyyyyyyyy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BD4D7-5C30-45F5-BD37-B7F13B634B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ttttttttt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D911-EF4B-44DD-A781-70DC8C002BE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831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D8359CE-2CE6-4E1E-96B7-ABD5257FFB65}" type="datetime1">
              <a:rPr lang="en-US" smtClean="0"/>
              <a:pPr/>
              <a:t>3/1/2018</a:t>
            </a:fld>
            <a:endParaRPr lang="en-US"/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AB177-455B-43D4-927F-CDBF5220BA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Regardless to rules</a:t>
            </a:r>
            <a:r>
              <a:rPr lang="en-MY" baseline="0" dirty="0" smtClean="0"/>
              <a:t> and regulation in Malaysia, lets us have a look at a marketing model for one of Real Estate Agent in other country.</a:t>
            </a:r>
          </a:p>
          <a:p>
            <a:r>
              <a:rPr lang="en-MY" baseline="0" dirty="0" smtClean="0"/>
              <a:t>The Model known as Keller Williams Realty Commission Structure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D911-EF4B-44DD-A781-70DC8C002BE6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020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 dirty="0" smtClean="0"/>
              <a:t>Based on above, it can be concluded that the model can be applied in Malaysia context which it more on the profit sharing.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MY" sz="1200" b="1" dirty="0" smtClean="0"/>
              <a:t>Real estate agent become as shareholders in the company to share the profit.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D911-EF4B-44DD-A781-70DC8C002BE6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619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59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465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68993-AE08-414C-8FFE-174E961A612A}" type="datetimeFigureOut">
              <a:rPr lang="ms-MY" smtClean="0"/>
              <a:pPr/>
              <a:t>01/03/2018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5EA684-2D66-4286-8170-4B86775EFCB7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0855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AAEB7C42-3301-40CE-9565-AFCC5750ABF7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0E676B8E-8E65-4968-B39C-D3F3C33E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user\AppData\Local\Microsoft\Windows\Temporary%20Internet%20Files\Content.MSO\544308D5.wmv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microsoft.com/office/2007/relationships/media" Target="file:///C:\Users\user\AppData\Local\Microsoft\Windows\Temporary%20Internet%20Files\Content.MSO\544308D5.wmv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4.png"/><Relationship Id="rId5" Type="http://schemas.openxmlformats.org/officeDocument/2006/relationships/theme" Target="../theme/theme1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powerpointstyles.com/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4464053" y="6237288"/>
            <a:ext cx="188397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350">
                <a:hlinkClick r:id="rId9"/>
              </a:rPr>
              <a:t>Powerpoint Templates</a:t>
            </a:r>
            <a:endParaRPr lang="fr-FR" sz="1350"/>
          </a:p>
        </p:txBody>
      </p:sp>
      <p:pic>
        <p:nvPicPr>
          <p:cNvPr id="1053" name="Picture 29" descr="7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0617202" y="6375401"/>
            <a:ext cx="85792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350" b="1">
                <a:solidFill>
                  <a:srgbClr val="486DA2"/>
                </a:solidFill>
              </a:rPr>
              <a:t>Page </a:t>
            </a:r>
            <a:fld id="{49CFE324-803B-44E9-ADDB-ACF862984646}" type="slidenum">
              <a:rPr lang="fr-FR" sz="1350" b="1">
                <a:solidFill>
                  <a:srgbClr val="486DA2"/>
                </a:solidFill>
              </a:rPr>
              <a:pPr/>
              <a:t>‹#›</a:t>
            </a:fld>
            <a:endParaRPr lang="fr-FR" sz="1350" b="1">
              <a:solidFill>
                <a:srgbClr val="486DA2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4839043" y="6335953"/>
            <a:ext cx="5347263" cy="41891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Perkhidmatan</a:t>
            </a:r>
            <a:r>
              <a:rPr lang="en-US" sz="2000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Bernilai</a:t>
            </a:r>
            <a:r>
              <a:rPr lang="en-US" sz="2000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Komitmen</a:t>
            </a:r>
            <a:r>
              <a:rPr lang="en-US" sz="2000" dirty="0">
                <a:solidFill>
                  <a:prstClr val="black"/>
                </a:solidFill>
                <a:latin typeface="Mistral" panose="03090702030407020403" pitchFamily="66" charset="0"/>
                <a:cs typeface="Arial" pitchFamily="34" charset="0"/>
              </a:rPr>
              <a:t> Kami”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6933" y="5830787"/>
            <a:ext cx="1371600" cy="1101758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2" cstate="print"/>
          <a:srcRect l="14625" t="34667" r="48125" b="19333"/>
          <a:stretch/>
        </p:blipFill>
        <p:spPr>
          <a:xfrm>
            <a:off x="896213" y="5152517"/>
            <a:ext cx="986375" cy="750966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print"/>
          <a:srcRect l="12125" t="37777" r="47250" b="21112"/>
          <a:stretch/>
        </p:blipFill>
        <p:spPr>
          <a:xfrm>
            <a:off x="1001264" y="5711487"/>
            <a:ext cx="1754648" cy="1115280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4" cstate="print"/>
          <a:srcRect l="13625" t="35778" r="47125" b="17333"/>
          <a:stretch/>
        </p:blipFill>
        <p:spPr>
          <a:xfrm>
            <a:off x="1730905" y="5903483"/>
            <a:ext cx="801671" cy="631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hair at Lake (seamless loop)_v2.wmv">
            <a:hlinkClick r:id="" action="ppaction://media"/>
          </p:cNvPr>
          <p:cNvPicPr>
            <a:picLocks noChangeAspect="1"/>
          </p:cNvPicPr>
          <p:nvPr userDrawn="1"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2907550" y="6335953"/>
            <a:ext cx="879205" cy="559320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/>
          <a:srcRect l="18000" t="45111" r="51500" b="26222"/>
          <a:stretch/>
        </p:blipFill>
        <p:spPr>
          <a:xfrm>
            <a:off x="2073950" y="6237287"/>
            <a:ext cx="1144085" cy="709107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Picture 65"/>
          <p:cNvPicPr>
            <a:picLocks noChangeAspect="1" noChangeArrowheads="1"/>
          </p:cNvPicPr>
          <p:nvPr userDrawn="1"/>
        </p:nvPicPr>
        <p:blipFill>
          <a:blip r:embed="rId17" cstate="print"/>
          <a:srcRect l="33586" t="38660" r="33192" b="19760"/>
          <a:stretch>
            <a:fillRect/>
          </a:stretch>
        </p:blipFill>
        <p:spPr bwMode="auto">
          <a:xfrm>
            <a:off x="-125671" y="4096487"/>
            <a:ext cx="1248682" cy="1260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8" cstate="print"/>
          <a:srcRect l="12000" t="32000" r="46625" b="20889"/>
          <a:stretch/>
        </p:blipFill>
        <p:spPr>
          <a:xfrm>
            <a:off x="267869" y="2986406"/>
            <a:ext cx="876401" cy="789260"/>
          </a:xfrm>
          <a:prstGeom prst="ellipse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pic>
        <p:nvPicPr>
          <p:cNvPr id="16" name="Picture 68"/>
          <p:cNvPicPr>
            <a:picLocks noChangeAspect="1" noChangeArrowheads="1"/>
          </p:cNvPicPr>
          <p:nvPr userDrawn="1"/>
        </p:nvPicPr>
        <p:blipFill>
          <a:blip r:embed="rId19" cstate="print"/>
          <a:srcRect l="3125" t="26060" r="50738" b="14721"/>
          <a:stretch>
            <a:fillRect/>
          </a:stretch>
        </p:blipFill>
        <p:spPr bwMode="auto">
          <a:xfrm>
            <a:off x="-84003" y="5152518"/>
            <a:ext cx="1488808" cy="867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7"/>
          <p:cNvPicPr>
            <a:picLocks noChangeAspect="1" noChangeArrowheads="1"/>
          </p:cNvPicPr>
          <p:nvPr userDrawn="1"/>
        </p:nvPicPr>
        <p:blipFill>
          <a:blip r:embed="rId20" cstate="print"/>
          <a:srcRect l="37449" t="43700" r="37450" b="24800"/>
          <a:stretch>
            <a:fillRect/>
          </a:stretch>
        </p:blipFill>
        <p:spPr bwMode="auto">
          <a:xfrm>
            <a:off x="108098" y="3455581"/>
            <a:ext cx="893166" cy="926845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aphicFrame>
        <p:nvGraphicFramePr>
          <p:cNvPr id="17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21171886"/>
              </p:ext>
            </p:extLst>
          </p:nvPr>
        </p:nvGraphicFramePr>
        <p:xfrm>
          <a:off x="387277" y="374112"/>
          <a:ext cx="1137334" cy="99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Picture" r:id="rId21" imgW="1030673" imgH="861628" progId="Word.Picture.8">
                  <p:embed/>
                </p:oleObj>
              </mc:Choice>
              <mc:Fallback>
                <p:oleObj name="Picture" r:id="rId21" imgW="1030673" imgH="861628" progId="Word.Picture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77" y="374112"/>
                        <a:ext cx="1137334" cy="992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1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 txBox="1">
            <a:spLocks noChangeArrowheads="1"/>
          </p:cNvSpPr>
          <p:nvPr/>
        </p:nvSpPr>
        <p:spPr>
          <a:xfrm>
            <a:off x="2895600" y="4648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b="1" kern="0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sz="2000" b="1" kern="0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/>
          </a:p>
        </p:txBody>
      </p:sp>
      <p:sp>
        <p:nvSpPr>
          <p:cNvPr id="6" name="Rectangle 5"/>
          <p:cNvSpPr/>
          <p:nvPr/>
        </p:nvSpPr>
        <p:spPr>
          <a:xfrm>
            <a:off x="2057400" y="1649229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endParaRPr lang="ms-MY" sz="2400" b="1" dirty="0"/>
          </a:p>
          <a:p>
            <a:pPr lvl="0" algn="ctr"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</a:rPr>
              <a:t>MULTILEVEL MARKETING IN REAL ESTATE?</a:t>
            </a:r>
            <a:endParaRPr lang="ms-MY" sz="3200" b="1" dirty="0">
              <a:highlight>
                <a:srgbClr val="000080"/>
              </a:highligh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2004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defRPr/>
            </a:pPr>
            <a:r>
              <a:rPr lang="en-GB" b="1" kern="0" dirty="0"/>
              <a:t>Sr HAJI NORDIN BIN DAHAROM</a:t>
            </a:r>
          </a:p>
          <a:p>
            <a:pPr marL="342900" indent="-342900" algn="ctr" eaLnBrk="0" hangingPunct="0">
              <a:defRPr/>
            </a:pPr>
            <a:r>
              <a:rPr lang="en-GB" b="1" kern="0" dirty="0"/>
              <a:t>DIRECTOR GENERAL OF VALUATION AND PROPERTY SERVICES</a:t>
            </a:r>
          </a:p>
          <a:p>
            <a:pPr marL="342900" indent="-342900" algn="ctr" eaLnBrk="0" hangingPunct="0">
              <a:defRPr/>
            </a:pPr>
            <a:r>
              <a:rPr lang="en-GB" b="1" kern="0" dirty="0"/>
              <a:t> </a:t>
            </a:r>
          </a:p>
          <a:p>
            <a:pPr marL="342900" indent="-342900" algn="ctr" eaLnBrk="0" hangingPunct="0">
              <a:defRPr/>
            </a:pPr>
            <a:r>
              <a:rPr lang="en-GB" b="1" kern="0" dirty="0"/>
              <a:t>VALUATION AND PROPERTY SERVICES DEPARTMENT (JPPH)</a:t>
            </a:r>
          </a:p>
          <a:p>
            <a:pPr marL="342900" indent="-342900" algn="ctr" eaLnBrk="0" hangingPunct="0">
              <a:defRPr/>
            </a:pPr>
            <a:r>
              <a:rPr lang="en-GB" b="1" kern="0" dirty="0"/>
              <a:t>MINISTRY OF FINANCE MALAYSIA </a:t>
            </a: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 i="1" kern="0" dirty="0"/>
          </a:p>
        </p:txBody>
      </p:sp>
      <p:sp>
        <p:nvSpPr>
          <p:cNvPr id="2" name="AutoShape 2" descr="Image result for LOGO JP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" name="AutoShape 4" descr="Image result for LOGO JPPH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732" y="126648"/>
            <a:ext cx="2152869" cy="1321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496" y="118765"/>
            <a:ext cx="2134875" cy="14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85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41909" y="1280651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Study by Low and </a:t>
            </a:r>
            <a:r>
              <a:rPr kumimoji="1" lang="en-US" sz="2000" b="1" dirty="0" err="1"/>
              <a:t>Kee</a:t>
            </a:r>
            <a:r>
              <a:rPr kumimoji="1" lang="en-US" sz="2000" b="1" dirty="0"/>
              <a:t> (1994) on the importance Criteria of Agency Firms</a:t>
            </a:r>
          </a:p>
          <a:p>
            <a:pPr marL="1257300" lvl="2" indent="-342900" eaLnBrk="0" hangingPunct="0">
              <a:buFont typeface="Courier New" panose="02070309020205020404" pitchFamily="49" charset="0"/>
              <a:buChar char="o"/>
            </a:pPr>
            <a:endParaRPr kumimoji="1" lang="en-US" sz="1400" b="1" dirty="0">
              <a:solidFill>
                <a:srgbClr val="FFFF00"/>
              </a:solidFill>
            </a:endParaRPr>
          </a:p>
          <a:p>
            <a:pPr marL="1257300" lvl="2" indent="-342900" eaLnBrk="0" hangingPunct="0">
              <a:buFont typeface="Courier New" panose="02070309020205020404" pitchFamily="49" charset="0"/>
              <a:buChar char="o"/>
            </a:pPr>
            <a:endParaRPr kumimoji="1"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02193" y="332310"/>
            <a:ext cx="7315199" cy="810690"/>
            <a:chOff x="334819" y="340056"/>
            <a:chExt cx="6428509" cy="623435"/>
          </a:xfrm>
        </p:grpSpPr>
        <p:sp>
          <p:nvSpPr>
            <p:cNvPr id="8" name="Pentagon 7"/>
            <p:cNvSpPr/>
            <p:nvPr/>
          </p:nvSpPr>
          <p:spPr>
            <a:xfrm>
              <a:off x="334819" y="353891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AGENCY FIRM’S ASSESSMENT CRITERIA         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5216237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5684983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6153728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8087D91-641A-4487-B07D-685D53164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98545"/>
              </p:ext>
            </p:extLst>
          </p:nvPr>
        </p:nvGraphicFramePr>
        <p:xfrm>
          <a:off x="3849224" y="2106497"/>
          <a:ext cx="5885619" cy="4364338"/>
        </p:xfrm>
        <a:graphic>
          <a:graphicData uri="http://schemas.openxmlformats.org/drawingml/2006/table">
            <a:tbl>
              <a:tblPr firstRow="1" firstCol="1" bandRow="1"/>
              <a:tblGrid>
                <a:gridCol w="4511788">
                  <a:extLst>
                    <a:ext uri="{9D8B030D-6E8A-4147-A177-3AD203B41FA5}">
                      <a16:colId xmlns:a16="http://schemas.microsoft.com/office/drawing/2014/main" xmlns="" val="3344954461"/>
                    </a:ext>
                  </a:extLst>
                </a:gridCol>
                <a:gridCol w="1373831">
                  <a:extLst>
                    <a:ext uri="{9D8B030D-6E8A-4147-A177-3AD203B41FA5}">
                      <a16:colId xmlns:a16="http://schemas.microsoft.com/office/drawing/2014/main" xmlns="" val="838426177"/>
                    </a:ext>
                  </a:extLst>
                </a:gridCol>
              </a:tblGrid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Attribute / Criteria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043730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track record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769016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achieve desired results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0205533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Professionalism in dealings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9195196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provide good service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82839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Dedication and total commitment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97.6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1983219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date with property trends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97.6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9280350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Reputation </a:t>
                      </a:r>
                      <a:endParaRPr lang="en-M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97.6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0930120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Qualified and experienced team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95.2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4171764"/>
                  </a:ext>
                </a:extLst>
              </a:tr>
              <a:tr h="24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of housing developers’ rules and other related acts </a:t>
                      </a:r>
                      <a:endParaRPr lang="en-M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92.9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8380734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Creativity in marketing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90.5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9499438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client base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90.5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4392556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research backup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4451769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Willingness to co-broke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601200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provide other real estate services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81.0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620021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Flexibility in fee arrangements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71.4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3746844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network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69.0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4803644"/>
                  </a:ext>
                </a:extLst>
              </a:tr>
              <a:tr h="355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 of meeting and display facilities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office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3705296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Easily accessible office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529738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Ample parking facilities at office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45.2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2874496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in a good-class building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8197401"/>
                  </a:ext>
                </a:extLst>
              </a:tr>
              <a:tr h="182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Proximity to developer’s office </a:t>
                      </a:r>
                      <a:endParaRPr lang="en-MY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M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20" marR="60820" marT="84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824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9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704799">
            <a:off x="1795432" y="1140729"/>
            <a:ext cx="6575186" cy="1117897"/>
            <a:chOff x="282013" y="73136"/>
            <a:chExt cx="5756862" cy="1220939"/>
          </a:xfrm>
        </p:grpSpPr>
        <p:sp>
          <p:nvSpPr>
            <p:cNvPr id="8" name="Pentagon 7"/>
            <p:cNvSpPr/>
            <p:nvPr/>
          </p:nvSpPr>
          <p:spPr>
            <a:xfrm>
              <a:off x="282013" y="73136"/>
              <a:ext cx="5029200" cy="1220939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CONCEPT OF MULTILEVEL MARKETING  		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5087770" y="100051"/>
              <a:ext cx="951105" cy="1157864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Chevron 11"/>
          <p:cNvSpPr/>
          <p:nvPr/>
        </p:nvSpPr>
        <p:spPr>
          <a:xfrm rot="20704799">
            <a:off x="7852085" y="243878"/>
            <a:ext cx="1082292" cy="1060145"/>
          </a:xfrm>
          <a:prstGeom prst="chevron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9769" y="31737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kumimoji="1" lang="en-US" sz="2000" b="1" dirty="0">
                <a:solidFill>
                  <a:srgbClr val="FFFF00"/>
                </a:solidFill>
              </a:rPr>
              <a:t>                           </a:t>
            </a:r>
            <a:r>
              <a:rPr kumimoji="1" lang="en-US" sz="2000" b="1" u="sng" dirty="0"/>
              <a:t>MLM</a:t>
            </a:r>
          </a:p>
          <a:p>
            <a:pPr eaLnBrk="0" hangingPunct="0"/>
            <a:endParaRPr kumimoji="1" lang="en-US" sz="2000" b="1" dirty="0"/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Individuals associate with a parent company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Compensated based on sales of product or service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Commission is earned on sales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Leader will recruit downline</a:t>
            </a:r>
          </a:p>
        </p:txBody>
      </p:sp>
      <p:sp>
        <p:nvSpPr>
          <p:cNvPr id="14" name="Snip and Round Single Corner Rectangle 13"/>
          <p:cNvSpPr/>
          <p:nvPr/>
        </p:nvSpPr>
        <p:spPr>
          <a:xfrm>
            <a:off x="8991600" y="3086241"/>
            <a:ext cx="1447800" cy="4572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AMWAY</a:t>
            </a:r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8181924" y="3960963"/>
            <a:ext cx="2112449" cy="93195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TUPPERWARE (M) SDN BHD</a:t>
            </a: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7048500" y="5150165"/>
            <a:ext cx="1447800" cy="4572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D’HERBS</a:t>
            </a:r>
          </a:p>
        </p:txBody>
      </p:sp>
      <p:sp>
        <p:nvSpPr>
          <p:cNvPr id="17" name="Decagon 16"/>
          <p:cNvSpPr/>
          <p:nvPr/>
        </p:nvSpPr>
        <p:spPr>
          <a:xfrm rot="20114996">
            <a:off x="5562600" y="2774218"/>
            <a:ext cx="1676400" cy="959582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b="1" dirty="0">
                <a:solidFill>
                  <a:schemeClr val="tx1"/>
                </a:solidFill>
              </a:rPr>
              <a:t>MOST POPULAR MLM COMPANY IN MALAYSIA</a:t>
            </a:r>
          </a:p>
        </p:txBody>
      </p:sp>
      <p:cxnSp>
        <p:nvCxnSpPr>
          <p:cNvPr id="33" name="Straight Arrow Connector 32"/>
          <p:cNvCxnSpPr>
            <a:endCxn id="14" idx="2"/>
          </p:cNvCxnSpPr>
          <p:nvPr/>
        </p:nvCxnSpPr>
        <p:spPr>
          <a:xfrm>
            <a:off x="7110132" y="3274575"/>
            <a:ext cx="1881469" cy="40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endCxn id="15" idx="2"/>
          </p:cNvCxnSpPr>
          <p:nvPr/>
        </p:nvCxnSpPr>
        <p:spPr>
          <a:xfrm>
            <a:off x="6831665" y="3550925"/>
            <a:ext cx="1350259" cy="876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6" idx="3"/>
          </p:cNvCxnSpPr>
          <p:nvPr/>
        </p:nvCxnSpPr>
        <p:spPr>
          <a:xfrm>
            <a:off x="6390232" y="3800693"/>
            <a:ext cx="1382169" cy="1349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4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6599" y="250514"/>
            <a:ext cx="3546987" cy="35340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7346" name="Picture 2" descr="Image result for multi level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0" y="2139207"/>
            <a:ext cx="5927852" cy="4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98792" y="1437700"/>
            <a:ext cx="3472630" cy="3693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7732" y="1455529"/>
            <a:ext cx="347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>
                <a:solidFill>
                  <a:srgbClr val="FFFF00"/>
                </a:solidFill>
              </a:rPr>
              <a:t>MLM BUSINESS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224082"/>
            <a:ext cx="379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>
                <a:solidFill>
                  <a:srgbClr val="FFFF00"/>
                </a:solidFill>
              </a:rPr>
              <a:t>ESTATE AGENT STRUCTURE</a:t>
            </a:r>
            <a:endParaRPr lang="en-US" dirty="0"/>
          </a:p>
        </p:txBody>
      </p:sp>
      <p:sp>
        <p:nvSpPr>
          <p:cNvPr id="2" name="Round Single Corner Rectangle 1"/>
          <p:cNvSpPr/>
          <p:nvPr/>
        </p:nvSpPr>
        <p:spPr>
          <a:xfrm>
            <a:off x="6751582" y="1169275"/>
            <a:ext cx="2435772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ESTATE AGENT</a:t>
            </a:r>
          </a:p>
        </p:txBody>
      </p:sp>
      <p:sp>
        <p:nvSpPr>
          <p:cNvPr id="8" name="Decagon 7"/>
          <p:cNvSpPr/>
          <p:nvPr/>
        </p:nvSpPr>
        <p:spPr>
          <a:xfrm>
            <a:off x="5257800" y="2259724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0" name="Decagon 9"/>
          <p:cNvSpPr/>
          <p:nvPr/>
        </p:nvSpPr>
        <p:spPr>
          <a:xfrm>
            <a:off x="5562600" y="22860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1" name="Decagon 10"/>
          <p:cNvSpPr/>
          <p:nvPr/>
        </p:nvSpPr>
        <p:spPr>
          <a:xfrm rot="21370279">
            <a:off x="5803326" y="2271548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2" name="Decagon 11"/>
          <p:cNvSpPr/>
          <p:nvPr/>
        </p:nvSpPr>
        <p:spPr>
          <a:xfrm>
            <a:off x="6019800" y="2278117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3" name="Decagon 12"/>
          <p:cNvSpPr/>
          <p:nvPr/>
        </p:nvSpPr>
        <p:spPr>
          <a:xfrm>
            <a:off x="6172200" y="2259724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4" name="Decagon 13"/>
          <p:cNvSpPr/>
          <p:nvPr/>
        </p:nvSpPr>
        <p:spPr>
          <a:xfrm>
            <a:off x="6409340" y="2278117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5" name="Decagon 14"/>
          <p:cNvSpPr/>
          <p:nvPr/>
        </p:nvSpPr>
        <p:spPr>
          <a:xfrm>
            <a:off x="6668814" y="2289941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6" name="Decagon 15"/>
          <p:cNvSpPr/>
          <p:nvPr/>
        </p:nvSpPr>
        <p:spPr>
          <a:xfrm>
            <a:off x="6904640" y="2278117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7" name="Decagon 16"/>
          <p:cNvSpPr/>
          <p:nvPr/>
        </p:nvSpPr>
        <p:spPr>
          <a:xfrm>
            <a:off x="7228490" y="2303079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8" name="Decagon 17"/>
          <p:cNvSpPr/>
          <p:nvPr/>
        </p:nvSpPr>
        <p:spPr>
          <a:xfrm>
            <a:off x="7440012" y="22860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19" name="Decagon 18"/>
          <p:cNvSpPr/>
          <p:nvPr/>
        </p:nvSpPr>
        <p:spPr>
          <a:xfrm>
            <a:off x="7685690" y="22860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0" name="Decagon 19"/>
          <p:cNvSpPr/>
          <p:nvPr/>
        </p:nvSpPr>
        <p:spPr>
          <a:xfrm>
            <a:off x="7924800" y="22860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1" name="Decagon 20"/>
          <p:cNvSpPr/>
          <p:nvPr/>
        </p:nvSpPr>
        <p:spPr>
          <a:xfrm>
            <a:off x="8153400" y="2288628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2" name="Decagon 21"/>
          <p:cNvSpPr/>
          <p:nvPr/>
        </p:nvSpPr>
        <p:spPr>
          <a:xfrm>
            <a:off x="8382000" y="22860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3" name="Decagon 22"/>
          <p:cNvSpPr/>
          <p:nvPr/>
        </p:nvSpPr>
        <p:spPr>
          <a:xfrm>
            <a:off x="8610600" y="2262351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4" name="Decagon 23"/>
          <p:cNvSpPr/>
          <p:nvPr/>
        </p:nvSpPr>
        <p:spPr>
          <a:xfrm>
            <a:off x="8839200" y="2243958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5" name="Decagon 24"/>
          <p:cNvSpPr/>
          <p:nvPr/>
        </p:nvSpPr>
        <p:spPr>
          <a:xfrm>
            <a:off x="9144000" y="22479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6" name="Decagon 25"/>
          <p:cNvSpPr/>
          <p:nvPr/>
        </p:nvSpPr>
        <p:spPr>
          <a:xfrm>
            <a:off x="9448800" y="2262351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7" name="Decagon 26"/>
          <p:cNvSpPr/>
          <p:nvPr/>
        </p:nvSpPr>
        <p:spPr>
          <a:xfrm>
            <a:off x="9677400" y="2251841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sp>
        <p:nvSpPr>
          <p:cNvPr id="28" name="Decagon 27"/>
          <p:cNvSpPr/>
          <p:nvPr/>
        </p:nvSpPr>
        <p:spPr>
          <a:xfrm>
            <a:off x="9906000" y="2286000"/>
            <a:ext cx="533400" cy="381000"/>
          </a:xfrm>
          <a:prstGeom prst="decagon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/>
              <a:t>REN</a:t>
            </a:r>
          </a:p>
        </p:txBody>
      </p:sp>
      <p:cxnSp>
        <p:nvCxnSpPr>
          <p:cNvPr id="29" name="Straight Arrow Connector 28"/>
          <p:cNvCxnSpPr>
            <a:stCxn id="2" idx="2"/>
            <a:endCxn id="8" idx="9"/>
          </p:cNvCxnSpPr>
          <p:nvPr/>
        </p:nvCxnSpPr>
        <p:spPr>
          <a:xfrm flipH="1">
            <a:off x="5606916" y="1550276"/>
            <a:ext cx="2362553" cy="709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47" name="Straight Arrow Connector 57346"/>
          <p:cNvCxnSpPr/>
          <p:nvPr/>
        </p:nvCxnSpPr>
        <p:spPr>
          <a:xfrm flipH="1">
            <a:off x="6942740" y="1824861"/>
            <a:ext cx="771444" cy="16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" idx="2"/>
            <a:endCxn id="10" idx="9"/>
          </p:cNvCxnSpPr>
          <p:nvPr/>
        </p:nvCxnSpPr>
        <p:spPr>
          <a:xfrm flipH="1">
            <a:off x="5911716" y="1550276"/>
            <a:ext cx="2057753" cy="73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" idx="2"/>
          </p:cNvCxnSpPr>
          <p:nvPr/>
        </p:nvCxnSpPr>
        <p:spPr>
          <a:xfrm flipH="1">
            <a:off x="6714140" y="1550275"/>
            <a:ext cx="1255328" cy="764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endCxn id="13" idx="8"/>
          </p:cNvCxnSpPr>
          <p:nvPr/>
        </p:nvCxnSpPr>
        <p:spPr>
          <a:xfrm flipH="1">
            <a:off x="6356485" y="1546334"/>
            <a:ext cx="1675870" cy="713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" idx="2"/>
            <a:endCxn id="28" idx="9"/>
          </p:cNvCxnSpPr>
          <p:nvPr/>
        </p:nvCxnSpPr>
        <p:spPr>
          <a:xfrm>
            <a:off x="7969469" y="1550276"/>
            <a:ext cx="2285647" cy="73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" idx="2"/>
            <a:endCxn id="20" idx="8"/>
          </p:cNvCxnSpPr>
          <p:nvPr/>
        </p:nvCxnSpPr>
        <p:spPr>
          <a:xfrm>
            <a:off x="7969469" y="1550276"/>
            <a:ext cx="139617" cy="73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" idx="2"/>
            <a:endCxn id="19" idx="8"/>
          </p:cNvCxnSpPr>
          <p:nvPr/>
        </p:nvCxnSpPr>
        <p:spPr>
          <a:xfrm flipH="1">
            <a:off x="7869976" y="1550276"/>
            <a:ext cx="99493" cy="73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8" idx="8"/>
          </p:cNvCxnSpPr>
          <p:nvPr/>
        </p:nvCxnSpPr>
        <p:spPr>
          <a:xfrm flipH="1">
            <a:off x="7624298" y="1543708"/>
            <a:ext cx="345171" cy="742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6" idx="9"/>
          </p:cNvCxnSpPr>
          <p:nvPr/>
        </p:nvCxnSpPr>
        <p:spPr>
          <a:xfrm flipH="1">
            <a:off x="7253756" y="1579179"/>
            <a:ext cx="747421" cy="698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5" idx="9"/>
          </p:cNvCxnSpPr>
          <p:nvPr/>
        </p:nvCxnSpPr>
        <p:spPr>
          <a:xfrm>
            <a:off x="7945619" y="1541080"/>
            <a:ext cx="1547497" cy="706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2"/>
            <a:endCxn id="21" idx="8"/>
          </p:cNvCxnSpPr>
          <p:nvPr/>
        </p:nvCxnSpPr>
        <p:spPr>
          <a:xfrm>
            <a:off x="7969469" y="1550276"/>
            <a:ext cx="368217" cy="738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" idx="2"/>
            <a:endCxn id="22" idx="8"/>
          </p:cNvCxnSpPr>
          <p:nvPr/>
        </p:nvCxnSpPr>
        <p:spPr>
          <a:xfrm>
            <a:off x="7969469" y="1550276"/>
            <a:ext cx="596817" cy="735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" idx="2"/>
            <a:endCxn id="23" idx="8"/>
          </p:cNvCxnSpPr>
          <p:nvPr/>
        </p:nvCxnSpPr>
        <p:spPr>
          <a:xfrm>
            <a:off x="7969469" y="1550275"/>
            <a:ext cx="825417" cy="712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" idx="2"/>
            <a:endCxn id="24" idx="8"/>
          </p:cNvCxnSpPr>
          <p:nvPr/>
        </p:nvCxnSpPr>
        <p:spPr>
          <a:xfrm>
            <a:off x="7969469" y="1550276"/>
            <a:ext cx="1054017" cy="693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" idx="2"/>
          </p:cNvCxnSpPr>
          <p:nvPr/>
        </p:nvCxnSpPr>
        <p:spPr>
          <a:xfrm>
            <a:off x="7969469" y="1550275"/>
            <a:ext cx="1814703" cy="723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ecagon 79"/>
          <p:cNvSpPr/>
          <p:nvPr/>
        </p:nvSpPr>
        <p:spPr>
          <a:xfrm>
            <a:off x="8267700" y="2944671"/>
            <a:ext cx="1676400" cy="807246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C00000"/>
                </a:solidFill>
              </a:rPr>
              <a:t>20 REAL ESTATE NEGOTIATOR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76383" y="3231760"/>
                <a:ext cx="5572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383" y="3231760"/>
                <a:ext cx="557203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Decagon 81"/>
          <p:cNvSpPr/>
          <p:nvPr/>
        </p:nvSpPr>
        <p:spPr>
          <a:xfrm>
            <a:off x="9626163" y="3793959"/>
            <a:ext cx="1839310" cy="1062938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00B0F0"/>
                </a:solidFill>
              </a:rPr>
              <a:t>10 REN</a:t>
            </a:r>
          </a:p>
          <a:p>
            <a:pPr algn="ctr"/>
            <a:r>
              <a:rPr lang="en-MY" sz="1200" b="1" dirty="0">
                <a:solidFill>
                  <a:srgbClr val="00B0F0"/>
                </a:solidFill>
              </a:rPr>
              <a:t> (WITH APPROVAL FROM BOARD)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F53EA3-3996-40B8-8078-9C4E34B6F8F2}"/>
              </a:ext>
            </a:extLst>
          </p:cNvPr>
          <p:cNvCxnSpPr>
            <a:cxnSpLocks/>
          </p:cNvCxnSpPr>
          <p:nvPr/>
        </p:nvCxnSpPr>
        <p:spPr>
          <a:xfrm>
            <a:off x="3810001" y="773723"/>
            <a:ext cx="4571999" cy="56833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7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0345" y="381000"/>
            <a:ext cx="7315199" cy="810690"/>
            <a:chOff x="334819" y="340056"/>
            <a:chExt cx="6428509" cy="623435"/>
          </a:xfrm>
        </p:grpSpPr>
        <p:sp>
          <p:nvSpPr>
            <p:cNvPr id="6" name="Pentagon 5"/>
            <p:cNvSpPr/>
            <p:nvPr/>
          </p:nvSpPr>
          <p:spPr>
            <a:xfrm>
              <a:off x="334819" y="353891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SUITABILITY OF MLM IN REAL ESTATE AGENCY    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5216237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5684983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6153728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27279" y="1418304"/>
            <a:ext cx="86053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1600" b="1" dirty="0"/>
              <a:t>Concept of MLM in other type of business can be adopted in Estate Agency provided: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The company has an effective marketing manager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Responsible owner-manager for planning, organizing, directing and controlling the firm’s activities</a:t>
            </a:r>
          </a:p>
          <a:p>
            <a:pPr lvl="1" eaLnBrk="0" hangingPunct="0"/>
            <a:r>
              <a:rPr kumimoji="1" lang="en-US" sz="1600" b="1" dirty="0"/>
              <a:t>	</a:t>
            </a:r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1600" b="1" dirty="0"/>
              <a:t>MLM concept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Up-line mentors to help the business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Down-line to push for higher levels of success</a:t>
            </a:r>
          </a:p>
          <a:p>
            <a:pPr eaLnBrk="0" hangingPunct="0"/>
            <a:endParaRPr kumimoji="1" lang="en-US" sz="16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1600" b="1" dirty="0"/>
              <a:t>Real Estate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Down-line in the team will help to build the income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They are the contracting team, realtors, property manager and investors</a:t>
            </a:r>
          </a:p>
          <a:p>
            <a:pPr lvl="1" eaLnBrk="0" hangingPunct="0"/>
            <a:r>
              <a:rPr kumimoji="1" lang="en-US" sz="1600" b="1" dirty="0"/>
              <a:t>	</a:t>
            </a:r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1600" b="1" dirty="0"/>
              <a:t>Multilevel Marketing must active via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Facebook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WhatsApp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Telegrams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Email 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1600" b="1" dirty="0"/>
              <a:t>Other new technology tools</a:t>
            </a:r>
          </a:p>
          <a:p>
            <a:pPr eaLnBrk="0" hangingPunct="0"/>
            <a:endParaRPr kumimoji="1"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0345" y="381000"/>
            <a:ext cx="7315199" cy="810690"/>
            <a:chOff x="334819" y="340056"/>
            <a:chExt cx="6428509" cy="623435"/>
          </a:xfrm>
        </p:grpSpPr>
        <p:sp>
          <p:nvSpPr>
            <p:cNvPr id="6" name="Pentagon 5"/>
            <p:cNvSpPr/>
            <p:nvPr/>
          </p:nvSpPr>
          <p:spPr>
            <a:xfrm>
              <a:off x="334819" y="353891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prstClr val="white"/>
                  </a:solidFill>
                  <a:latin typeface="Tw Cen MT" pitchFamily="34" charset="0"/>
                </a:rPr>
                <a:t>KELLER WILLIAMS </a:t>
              </a:r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COMMISSION </a:t>
              </a:r>
              <a:r>
                <a:rPr lang="en-US" sz="2800" b="1" dirty="0" smtClean="0">
                  <a:solidFill>
                    <a:prstClr val="white"/>
                  </a:solidFill>
                  <a:latin typeface="Tw Cen MT" pitchFamily="34" charset="0"/>
                </a:rPr>
                <a:t>STRUCTURE</a:t>
              </a:r>
              <a:endParaRPr lang="en-US" sz="2800" b="1" dirty="0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5216237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5684983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6153728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0AAB286-A905-4F93-BF83-CE42AD5D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426" y="1628507"/>
            <a:ext cx="79509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Keller Williams commission split is very competitive compared to other real estate firms.  </a:t>
            </a:r>
          </a:p>
          <a:p>
            <a:pPr algn="just"/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Every agent is treated exactly the same</a:t>
            </a:r>
          </a:p>
          <a:p>
            <a:pPr algn="just"/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There are no prima donna’s running around yelling at new agents for doing someting wrong or parking in their coveted reserved parking space</a:t>
            </a:r>
          </a:p>
          <a:p>
            <a:pPr algn="just"/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Every agents is on </a:t>
            </a:r>
            <a:r>
              <a:rPr lang="ms-MY" b="1" dirty="0" smtClean="0"/>
              <a:t>70:30 commission split </a:t>
            </a:r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>
              <a:solidFill>
                <a:srgbClr val="FFC000"/>
              </a:solidFill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5820688" y="5303924"/>
            <a:ext cx="1447800" cy="457200"/>
          </a:xfrm>
          <a:prstGeom prst="snip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BROKER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2910345" y="5303924"/>
            <a:ext cx="1447800" cy="457200"/>
          </a:xfrm>
          <a:prstGeom prst="snip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H="1">
            <a:off x="3634245" y="4732886"/>
            <a:ext cx="1245708" cy="57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81448" y="4732886"/>
            <a:ext cx="1182414" cy="57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2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72698" y="369482"/>
            <a:ext cx="8490158" cy="1072488"/>
            <a:chOff x="-2089358" y="340056"/>
            <a:chExt cx="8490158" cy="615288"/>
          </a:xfrm>
        </p:grpSpPr>
        <p:sp>
          <p:nvSpPr>
            <p:cNvPr id="6" name="Pentagon 5"/>
            <p:cNvSpPr/>
            <p:nvPr/>
          </p:nvSpPr>
          <p:spPr>
            <a:xfrm>
              <a:off x="-2089358" y="345744"/>
              <a:ext cx="7118558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latin typeface="Tw Cen MT" pitchFamily="34" charset="0"/>
                </a:rPr>
                <a:t> EXAMPLE OF KELLER WILLIAM COMMISSION SPLIT  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48768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05575" y="1687204"/>
            <a:ext cx="93892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Treating real estate agents like shareholders for the growth of the</a:t>
            </a:r>
          </a:p>
          <a:p>
            <a:pPr algn="just"/>
            <a:r>
              <a:rPr lang="ms-MY" b="1" dirty="0"/>
              <a:t>      company as practiced for some company in oversea.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Example of commission model are as follow:-</a:t>
            </a:r>
          </a:p>
          <a:p>
            <a:pPr algn="just"/>
            <a:endParaRPr lang="ms-MY" b="1" dirty="0"/>
          </a:p>
          <a:p>
            <a:pPr algn="just"/>
            <a:r>
              <a:rPr lang="ms-MY" b="1" dirty="0"/>
              <a:t>CAPPED : $20,000 – company dollar</a:t>
            </a:r>
          </a:p>
          <a:p>
            <a:pPr algn="just"/>
            <a:r>
              <a:rPr lang="ms-MY" b="1" dirty="0"/>
              <a:t> 	    $3,000 – royalty</a:t>
            </a:r>
          </a:p>
          <a:p>
            <a:pPr algn="just"/>
            <a:r>
              <a:rPr lang="ms-MY" b="1" dirty="0"/>
              <a:t>Total  	: $23,000 – forgiveable + risk free</a:t>
            </a:r>
          </a:p>
          <a:p>
            <a:pPr algn="just"/>
            <a:endParaRPr lang="ms-MY" b="1" dirty="0"/>
          </a:p>
          <a:p>
            <a:pPr algn="just"/>
            <a:r>
              <a:rPr lang="ms-MY" b="1" dirty="0"/>
              <a:t>Split  say 70/30 or 64/30/6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/>
          </a:p>
          <a:p>
            <a:pPr algn="just"/>
            <a:r>
              <a:rPr lang="ms-MY" b="1" dirty="0"/>
              <a:t>		  Agent   Company    Royalty</a:t>
            </a:r>
          </a:p>
          <a:p>
            <a:pPr algn="just"/>
            <a:endParaRPr lang="ms-MY" b="1" dirty="0"/>
          </a:p>
          <a:p>
            <a:pPr algn="just"/>
            <a:r>
              <a:rPr lang="ms-MY" b="1" dirty="0"/>
              <a:t>$200,000 closing sale as an example</a:t>
            </a:r>
          </a:p>
          <a:p>
            <a:pPr algn="just"/>
            <a:r>
              <a:rPr lang="ms-MY" b="1" dirty="0"/>
              <a:t>	$200,000 x 3% = $6,000 </a:t>
            </a:r>
          </a:p>
          <a:p>
            <a:pPr algn="just"/>
            <a:r>
              <a:rPr lang="ms-MY" b="1" dirty="0"/>
              <a:t>(Net : RM3,840, Company : $1,800, Royalty:$360)</a:t>
            </a:r>
          </a:p>
          <a:p>
            <a:pPr algn="just"/>
            <a:endParaRPr lang="ms-MY" b="1" dirty="0">
              <a:solidFill>
                <a:srgbClr val="FFC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>
              <a:solidFill>
                <a:srgbClr val="FFC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57578" y="4222652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52060" y="4222652"/>
            <a:ext cx="3048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04460" y="4146452"/>
            <a:ext cx="1314995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2468" y="381000"/>
            <a:ext cx="6400800" cy="615288"/>
            <a:chOff x="0" y="340056"/>
            <a:chExt cx="6400800" cy="615288"/>
          </a:xfrm>
        </p:grpSpPr>
        <p:sp>
          <p:nvSpPr>
            <p:cNvPr id="6" name="Pentagon 5"/>
            <p:cNvSpPr/>
            <p:nvPr/>
          </p:nvSpPr>
          <p:spPr>
            <a:xfrm>
              <a:off x="0" y="345744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latin typeface="Tw Cen MT" pitchFamily="34" charset="0"/>
                </a:rPr>
                <a:t>     WHAT IS CAP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48768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38168" y="1628507"/>
            <a:ext cx="7079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000" b="1" dirty="0" smtClean="0"/>
              <a:t>Cap </a:t>
            </a:r>
            <a:r>
              <a:rPr lang="ms-MY" sz="2000" b="1" dirty="0"/>
              <a:t>is </a:t>
            </a:r>
            <a:r>
              <a:rPr lang="ms-MY" sz="2000" b="1" dirty="0" smtClean="0"/>
              <a:t>determined:</a:t>
            </a:r>
          </a:p>
          <a:p>
            <a:pPr algn="just"/>
            <a:endParaRPr lang="ms-MY" sz="20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s-MY" sz="2000" b="1" dirty="0" smtClean="0"/>
              <a:t>by </a:t>
            </a:r>
            <a:r>
              <a:rPr lang="ms-MY" sz="2000" b="1" dirty="0"/>
              <a:t>the average median home price in certain area </a:t>
            </a:r>
            <a:endParaRPr lang="ms-MY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ms-MY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s-MY" sz="2000" b="1" dirty="0" smtClean="0"/>
              <a:t>usually </a:t>
            </a:r>
            <a:r>
              <a:rPr lang="ms-MY" sz="2000" b="1" dirty="0"/>
              <a:t>amounts to selling 8-10 houses per year. </a:t>
            </a:r>
            <a:endParaRPr lang="ms-MY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ms-MY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s-MY" sz="2000" b="1" dirty="0" smtClean="0"/>
              <a:t>Once </a:t>
            </a:r>
            <a:r>
              <a:rPr lang="ms-MY" sz="2000" b="1" dirty="0"/>
              <a:t>an agent reaches a set of production (cap), they are no longer required to pay the office a </a:t>
            </a:r>
            <a:r>
              <a:rPr lang="ms-MY" sz="2000" b="1" dirty="0" smtClean="0"/>
              <a:t>split</a:t>
            </a:r>
          </a:p>
          <a:p>
            <a:pPr algn="just"/>
            <a:endParaRPr lang="ms-MY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s-MY" sz="2000" b="1" dirty="0" smtClean="0"/>
              <a:t>meaning </a:t>
            </a:r>
            <a:r>
              <a:rPr lang="ms-MY" sz="2000" b="1" dirty="0"/>
              <a:t>the agent is at 100% commission split until their fiscal year starts again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s-MY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3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98874" y="305068"/>
            <a:ext cx="7772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000" b="1" u="sng" dirty="0" smtClean="0"/>
              <a:t>Split vs Cost of Sale</a:t>
            </a:r>
          </a:p>
          <a:p>
            <a:pPr algn="just"/>
            <a:endParaRPr lang="ms-MY" sz="2000" b="1" dirty="0" smtClean="0"/>
          </a:p>
          <a:p>
            <a:pPr algn="just"/>
            <a:r>
              <a:rPr lang="ms-MY" sz="2000" b="1" dirty="0" smtClean="0"/>
              <a:t>Example 1: </a:t>
            </a:r>
          </a:p>
          <a:p>
            <a:pPr algn="just"/>
            <a:r>
              <a:rPr lang="ms-MY" sz="2000" b="1" dirty="0" smtClean="0"/>
              <a:t>Cost of sale is $3,000,000</a:t>
            </a:r>
          </a:p>
          <a:p>
            <a:pPr algn="just"/>
            <a:r>
              <a:rPr lang="ms-MY" sz="2000" b="1" dirty="0" smtClean="0"/>
              <a:t>$</a:t>
            </a:r>
            <a:r>
              <a:rPr lang="ms-MY" sz="2000" b="1" dirty="0"/>
              <a:t>3,000,000 x 3% </a:t>
            </a:r>
            <a:r>
              <a:rPr lang="ms-MY" sz="2000" b="1" dirty="0" smtClean="0"/>
              <a:t>= </a:t>
            </a:r>
            <a:r>
              <a:rPr lang="ms-MY" sz="2000" b="1" dirty="0"/>
              <a:t>$90,000 (Gross Close Commission </a:t>
            </a:r>
            <a:endParaRPr lang="ms-MY" sz="2000" b="1" dirty="0" smtClean="0"/>
          </a:p>
          <a:p>
            <a:pPr algn="just"/>
            <a:r>
              <a:rPr lang="ms-MY" sz="2000" b="1" dirty="0" smtClean="0"/>
              <a:t>	                                 Income/GCI</a:t>
            </a:r>
            <a:r>
              <a:rPr lang="ms-MY" sz="2000" b="1" dirty="0"/>
              <a:t>)</a:t>
            </a:r>
          </a:p>
          <a:p>
            <a:pPr algn="just"/>
            <a:r>
              <a:rPr lang="ms-MY" sz="2000" b="1" u="sng" dirty="0" smtClean="0"/>
              <a:t>$20,000 CAP </a:t>
            </a:r>
          </a:p>
          <a:p>
            <a:pPr algn="just"/>
            <a:r>
              <a:rPr lang="ms-MY" sz="2000" b="1" dirty="0" smtClean="0"/>
              <a:t>GCI of $90,000 </a:t>
            </a:r>
          </a:p>
          <a:p>
            <a:pPr algn="just"/>
            <a:r>
              <a:rPr lang="ms-MY" sz="2000" b="1" dirty="0" smtClean="0"/>
              <a:t>= 22%</a:t>
            </a:r>
          </a:p>
          <a:p>
            <a:pPr algn="just"/>
            <a:r>
              <a:rPr lang="ms-MY" sz="2000" b="1" dirty="0" smtClean="0"/>
              <a:t>Therefore, the split should be 78:22</a:t>
            </a:r>
          </a:p>
          <a:p>
            <a:pPr algn="just"/>
            <a:endParaRPr lang="ms-MY" sz="2000" b="1" dirty="0"/>
          </a:p>
          <a:p>
            <a:pPr algn="just"/>
            <a:r>
              <a:rPr lang="ms-MY" sz="2000" b="1" dirty="0" smtClean="0"/>
              <a:t>Example 2:</a:t>
            </a:r>
          </a:p>
          <a:p>
            <a:pPr algn="just"/>
            <a:r>
              <a:rPr lang="ms-MY" sz="2000" b="1" dirty="0" smtClean="0"/>
              <a:t>Cost of sale is $6,000,000</a:t>
            </a:r>
          </a:p>
          <a:p>
            <a:pPr algn="just"/>
            <a:r>
              <a:rPr lang="ms-MY" sz="2000" b="1" dirty="0" smtClean="0"/>
              <a:t>$6,000,000 x 3% = $180,000 (GCI)</a:t>
            </a:r>
          </a:p>
          <a:p>
            <a:pPr algn="just"/>
            <a:r>
              <a:rPr lang="ms-MY" sz="2000" b="1" u="sng" dirty="0" smtClean="0"/>
              <a:t>$20,000 CAP </a:t>
            </a:r>
          </a:p>
          <a:p>
            <a:pPr algn="just"/>
            <a:r>
              <a:rPr lang="ms-MY" sz="2000" b="1" dirty="0" smtClean="0"/>
              <a:t>GCI of $180,000 </a:t>
            </a:r>
          </a:p>
          <a:p>
            <a:pPr algn="just"/>
            <a:r>
              <a:rPr lang="ms-MY" sz="2000" b="1" dirty="0" smtClean="0"/>
              <a:t>= 11%</a:t>
            </a:r>
          </a:p>
          <a:p>
            <a:pPr algn="just"/>
            <a:r>
              <a:rPr lang="ms-MY" sz="2000" b="1" dirty="0" smtClean="0"/>
              <a:t>Therefore, the split should be 89/11 </a:t>
            </a:r>
          </a:p>
          <a:p>
            <a:pPr algn="just"/>
            <a:endParaRPr lang="ms-MY" sz="2000" b="1" dirty="0" smtClean="0"/>
          </a:p>
          <a:p>
            <a:pPr algn="just"/>
            <a:r>
              <a:rPr lang="ms-MY" sz="2000" b="1" dirty="0" smtClean="0"/>
              <a:t> </a:t>
            </a:r>
            <a:endParaRPr lang="ms-MY" sz="2000" b="1" dirty="0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5945207" y="3594921"/>
            <a:ext cx="1094096" cy="329903"/>
          </a:xfrm>
          <a:prstGeom prst="snip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8103474" y="3560762"/>
            <a:ext cx="1418897" cy="364062"/>
          </a:xfrm>
          <a:prstGeom prst="snip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COMPANY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16449" y="3397469"/>
            <a:ext cx="622854" cy="163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>
            <a:off x="7729044" y="3375627"/>
            <a:ext cx="1083879" cy="185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nip and Round Single Corner Rectangle 12"/>
          <p:cNvSpPr/>
          <p:nvPr/>
        </p:nvSpPr>
        <p:spPr>
          <a:xfrm>
            <a:off x="5774414" y="6019450"/>
            <a:ext cx="1094096" cy="329903"/>
          </a:xfrm>
          <a:prstGeom prst="snip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7861736" y="6019450"/>
            <a:ext cx="1418897" cy="364062"/>
          </a:xfrm>
          <a:prstGeom prst="snip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COMPANY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89782" y="5816743"/>
            <a:ext cx="1027384" cy="249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30842" y="5856157"/>
            <a:ext cx="622854" cy="163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9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3600" y="381000"/>
            <a:ext cx="6400800" cy="615288"/>
            <a:chOff x="0" y="340056"/>
            <a:chExt cx="6400800" cy="615288"/>
          </a:xfrm>
        </p:grpSpPr>
        <p:sp>
          <p:nvSpPr>
            <p:cNvPr id="6" name="Pentagon 5"/>
            <p:cNvSpPr/>
            <p:nvPr/>
          </p:nvSpPr>
          <p:spPr>
            <a:xfrm>
              <a:off x="0" y="345744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latin typeface="Tw Cen MT" pitchFamily="34" charset="0"/>
                </a:rPr>
                <a:t>     CONCLUSION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48768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8400" y="1356480"/>
            <a:ext cx="7696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Untill now there is no Act or Legislation in Malaysia permit operation of Estate Agent to be as a MLM  </a:t>
            </a:r>
            <a:r>
              <a:rPr lang="ms-MY" b="1" dirty="0">
                <a:solidFill>
                  <a:srgbClr val="FF0000"/>
                </a:solidFill>
              </a:rPr>
              <a:t>BUT</a:t>
            </a:r>
          </a:p>
          <a:p>
            <a:pPr algn="just"/>
            <a:r>
              <a:rPr lang="ms-MY" b="1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The concept of MLM can be adopted in real estate for enhancement of the profession and for making more millionnaires in Malaysia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Benefit the young generation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ms-MY" b="1" dirty="0"/>
              <a:t>Benefit the industry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s-MY" b="1" dirty="0"/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4267199" y="4876800"/>
            <a:ext cx="3549445" cy="1225602"/>
          </a:xfrm>
          <a:prstGeom prst="snip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43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4505B60-D7BD-4EC8-B214-03A70C7E9BBB}"/>
              </a:ext>
            </a:extLst>
          </p:cNvPr>
          <p:cNvGrpSpPr/>
          <p:nvPr/>
        </p:nvGrpSpPr>
        <p:grpSpPr>
          <a:xfrm>
            <a:off x="2895600" y="307258"/>
            <a:ext cx="6400800" cy="615288"/>
            <a:chOff x="0" y="340056"/>
            <a:chExt cx="6400800" cy="615288"/>
          </a:xfrm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xmlns="" id="{8559BABD-45AA-4558-895B-ACD8FBB2C66B}"/>
                </a:ext>
              </a:extLst>
            </p:cNvPr>
            <p:cNvSpPr/>
            <p:nvPr/>
          </p:nvSpPr>
          <p:spPr>
            <a:xfrm>
              <a:off x="0" y="345744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w Cen MT" pitchFamily="34" charset="0"/>
                </a:rPr>
                <a:t>INTRODUCTION</a:t>
              </a: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xmlns="" id="{C4EBD28E-EA03-4C07-A825-2E700AC4A363}"/>
                </a:ext>
              </a:extLst>
            </p:cNvPr>
            <p:cNvSpPr/>
            <p:nvPr/>
          </p:nvSpPr>
          <p:spPr>
            <a:xfrm>
              <a:off x="48768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xmlns="" id="{19999BCB-788C-4D3D-BDEE-CE1031FFE780}"/>
                </a:ext>
              </a:extLst>
            </p:cNvPr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xmlns="" id="{A4FD2543-3F93-47CF-9DE1-E6F3FD5DD1E0}"/>
                </a:ext>
              </a:extLst>
            </p:cNvPr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35F84844-3196-4A87-8C57-D11D766FC3A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619500" y="1278619"/>
            <a:ext cx="83058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Organization marketing</a:t>
            </a:r>
          </a:p>
          <a:p>
            <a:pPr eaLnBrk="0" hangingPunct="0"/>
            <a:endParaRPr kumimoji="1" lang="en-US" sz="2000" b="1" dirty="0"/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To develop satisfying relationships customers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Benefit the organizations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Benefit the society</a:t>
            </a:r>
          </a:p>
          <a:p>
            <a:pPr lvl="1" eaLnBrk="0" hangingPunct="0"/>
            <a:r>
              <a:rPr kumimoji="1" lang="en-US" sz="2000" b="1" dirty="0"/>
              <a:t>	</a:t>
            </a:r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Organizational level</a:t>
            </a:r>
          </a:p>
          <a:p>
            <a:pPr eaLnBrk="0" hangingPunct="0"/>
            <a:endParaRPr kumimoji="1" lang="en-US" sz="2000" b="1" dirty="0"/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Marketing is vital business function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For profit  : task to bring revenue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Not-for profit : attracting customers needed to support the mission (raising donation)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Marketing is way to interact with public</a:t>
            </a:r>
          </a:p>
          <a:p>
            <a:pPr eaLnBrk="0" hangingPunct="0"/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/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>
              <a:buFont typeface="Wingdings" pitchFamily="2" charset="2"/>
              <a:buChar char="v"/>
            </a:pPr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>
              <a:buFont typeface="Wingdings" pitchFamily="2" charset="2"/>
              <a:buChar char="v"/>
            </a:pPr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/>
            <a:r>
              <a:rPr kumimoji="1" lang="en-US" sz="2000" b="1" dirty="0">
                <a:solidFill>
                  <a:srgbClr val="FFFF00"/>
                </a:solidFill>
              </a:rPr>
              <a:t>  </a:t>
            </a:r>
          </a:p>
          <a:p>
            <a:pPr eaLnBrk="0" hangingPunct="0"/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>
              <a:buFont typeface="Wingdings" pitchFamily="2" charset="2"/>
              <a:buChar char="v"/>
            </a:pPr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/>
            <a:endParaRPr kumimoji="1" lang="en-US" sz="2000" b="1" dirty="0">
              <a:solidFill>
                <a:srgbClr val="FFFF00"/>
              </a:solidFill>
            </a:endParaRPr>
          </a:p>
          <a:p>
            <a:pPr eaLnBrk="0" hangingPunct="0"/>
            <a:r>
              <a:rPr lang="ms-MY" sz="2000" b="1" dirty="0">
                <a:solidFill>
                  <a:srgbClr val="FFFF00"/>
                </a:solidFill>
              </a:rPr>
              <a:t>  </a:t>
            </a:r>
          </a:p>
          <a:p>
            <a:pPr eaLnBrk="0" hangingPunct="0"/>
            <a:endParaRPr lang="ms-MY" sz="2000" b="1" dirty="0"/>
          </a:p>
          <a:p>
            <a:pPr eaLnBrk="0" hangingPunct="0"/>
            <a:endParaRPr lang="ms-MY" sz="2000" b="1" dirty="0"/>
          </a:p>
        </p:txBody>
      </p:sp>
    </p:spTree>
    <p:extLst>
      <p:ext uri="{BB962C8B-B14F-4D97-AF65-F5344CB8AC3E}">
        <p14:creationId xmlns:p14="http://schemas.microsoft.com/office/powerpoint/2010/main" val="283373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F479CC-B22A-4282-90EB-6F1564F4E428}"/>
              </a:ext>
            </a:extLst>
          </p:cNvPr>
          <p:cNvGrpSpPr/>
          <p:nvPr/>
        </p:nvGrpSpPr>
        <p:grpSpPr>
          <a:xfrm>
            <a:off x="2807106" y="304800"/>
            <a:ext cx="6400800" cy="615288"/>
            <a:chOff x="0" y="340056"/>
            <a:chExt cx="6400800" cy="615288"/>
          </a:xfrm>
        </p:grpSpPr>
        <p:sp>
          <p:nvSpPr>
            <p:cNvPr id="4" name="Pentagon 6">
              <a:extLst>
                <a:ext uri="{FF2B5EF4-FFF2-40B4-BE49-F238E27FC236}">
                  <a16:creationId xmlns:a16="http://schemas.microsoft.com/office/drawing/2014/main" xmlns="" id="{E2CE2EDF-A6B3-4717-A8FE-FB75B14D9C0B}"/>
                </a:ext>
              </a:extLst>
            </p:cNvPr>
            <p:cNvSpPr/>
            <p:nvPr/>
          </p:nvSpPr>
          <p:spPr>
            <a:xfrm>
              <a:off x="0" y="345744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w Cen MT" pitchFamily="34" charset="0"/>
                </a:rPr>
                <a:t>MARKETING EVOLUTION</a:t>
              </a:r>
            </a:p>
          </p:txBody>
        </p:sp>
        <p:sp>
          <p:nvSpPr>
            <p:cNvPr id="5" name="Chevron 7">
              <a:extLst>
                <a:ext uri="{FF2B5EF4-FFF2-40B4-BE49-F238E27FC236}">
                  <a16:creationId xmlns:a16="http://schemas.microsoft.com/office/drawing/2014/main" xmlns="" id="{5AACDD93-BA88-4C29-ACFC-BF5E6247DD32}"/>
                </a:ext>
              </a:extLst>
            </p:cNvPr>
            <p:cNvSpPr/>
            <p:nvPr/>
          </p:nvSpPr>
          <p:spPr>
            <a:xfrm>
              <a:off x="48768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8">
              <a:extLst>
                <a:ext uri="{FF2B5EF4-FFF2-40B4-BE49-F238E27FC236}">
                  <a16:creationId xmlns:a16="http://schemas.microsoft.com/office/drawing/2014/main" xmlns="" id="{8F345BEB-AA98-4D84-AFD4-E429A232B39C}"/>
                </a:ext>
              </a:extLst>
            </p:cNvPr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9">
              <a:extLst>
                <a:ext uri="{FF2B5EF4-FFF2-40B4-BE49-F238E27FC236}">
                  <a16:creationId xmlns:a16="http://schemas.microsoft.com/office/drawing/2014/main" xmlns="" id="{957D9190-75C0-4AAC-BEE3-391BF928EA20}"/>
                </a:ext>
              </a:extLst>
            </p:cNvPr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58E68A22-4CC2-4B89-8D7A-6EE7A8CF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716" y="1219200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 Marketing start in early 1900s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Basic concept of economy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Demand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Supply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Before 1950s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Strategy in selling more product and services with little regards for what customers wanted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Sell as </a:t>
            </a:r>
            <a:r>
              <a:rPr kumimoji="1" lang="en-US" sz="2000" b="1" dirty="0" smtClean="0"/>
              <a:t>“</a:t>
            </a:r>
            <a:r>
              <a:rPr kumimoji="1" lang="en-US" sz="2000" b="1" dirty="0" smtClean="0"/>
              <a:t>much </a:t>
            </a:r>
            <a:r>
              <a:rPr kumimoji="1" lang="en-US" sz="2000" b="1" dirty="0"/>
              <a:t>as we </a:t>
            </a:r>
            <a:r>
              <a:rPr kumimoji="1" lang="en-US" sz="2000" b="1" dirty="0" smtClean="0"/>
              <a:t>can”</a:t>
            </a:r>
            <a:endParaRPr kumimoji="1" lang="en-US" sz="2000" b="1" dirty="0"/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Little concern on relationship with customer</a:t>
            </a:r>
          </a:p>
          <a:p>
            <a:pPr eaLnBrk="0" hangingPunct="0">
              <a:buFont typeface="Wingdings" pitchFamily="2" charset="2"/>
              <a:buChar char="v"/>
            </a:pPr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In 1950s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Philosophy in understanding what customers need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Know the customers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Initiate process of developing and marketing product and </a:t>
            </a:r>
            <a:r>
              <a:rPr kumimoji="1" lang="en-US" sz="2000" b="1" dirty="0" smtClean="0"/>
              <a:t>services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 smtClean="0"/>
              <a:t>Encourage customer to purchase more</a:t>
            </a:r>
            <a:endParaRPr kumimoji="1" lang="en-US" sz="2000" b="1" dirty="0"/>
          </a:p>
          <a:p>
            <a:pPr lvl="1" eaLnBrk="0" hangingPunct="0"/>
            <a:endParaRPr kumimoji="1"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1A0F2-3F99-4EA2-A202-FAEC46AD70FA}"/>
              </a:ext>
            </a:extLst>
          </p:cNvPr>
          <p:cNvGrpSpPr/>
          <p:nvPr/>
        </p:nvGrpSpPr>
        <p:grpSpPr>
          <a:xfrm>
            <a:off x="2993919" y="304800"/>
            <a:ext cx="6400800" cy="615288"/>
            <a:chOff x="0" y="340056"/>
            <a:chExt cx="6400800" cy="615288"/>
          </a:xfrm>
        </p:grpSpPr>
        <p:sp>
          <p:nvSpPr>
            <p:cNvPr id="4" name="Pentagon 6">
              <a:extLst>
                <a:ext uri="{FF2B5EF4-FFF2-40B4-BE49-F238E27FC236}">
                  <a16:creationId xmlns:a16="http://schemas.microsoft.com/office/drawing/2014/main" xmlns="" id="{4F86B917-A2A8-40C3-9E79-178C7177526B}"/>
                </a:ext>
              </a:extLst>
            </p:cNvPr>
            <p:cNvSpPr/>
            <p:nvPr/>
          </p:nvSpPr>
          <p:spPr>
            <a:xfrm>
              <a:off x="0" y="340056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w Cen MT" pitchFamily="34" charset="0"/>
                </a:rPr>
                <a:t>MARKETING EVOLUTION</a:t>
              </a:r>
            </a:p>
          </p:txBody>
        </p:sp>
        <p:sp>
          <p:nvSpPr>
            <p:cNvPr id="5" name="Chevron 7">
              <a:extLst>
                <a:ext uri="{FF2B5EF4-FFF2-40B4-BE49-F238E27FC236}">
                  <a16:creationId xmlns:a16="http://schemas.microsoft.com/office/drawing/2014/main" xmlns="" id="{B4079F6B-B1DD-4B9E-B26E-AE8EE2766701}"/>
                </a:ext>
              </a:extLst>
            </p:cNvPr>
            <p:cNvSpPr/>
            <p:nvPr/>
          </p:nvSpPr>
          <p:spPr>
            <a:xfrm>
              <a:off x="48768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8">
              <a:extLst>
                <a:ext uri="{FF2B5EF4-FFF2-40B4-BE49-F238E27FC236}">
                  <a16:creationId xmlns:a16="http://schemas.microsoft.com/office/drawing/2014/main" xmlns="" id="{EDA0679C-0F34-414B-8DF6-C5D4C6770C7B}"/>
                </a:ext>
              </a:extLst>
            </p:cNvPr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9">
              <a:extLst>
                <a:ext uri="{FF2B5EF4-FFF2-40B4-BE49-F238E27FC236}">
                  <a16:creationId xmlns:a16="http://schemas.microsoft.com/office/drawing/2014/main" xmlns="" id="{225F8098-2715-416B-9B3F-F2F7E2EE7194}"/>
                </a:ext>
              </a:extLst>
            </p:cNvPr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5C386DDC-4F2E-4AC0-BDE3-03D83CEE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187" y="1101213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Digital era or social marketing era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Change in technology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 smtClean="0"/>
              <a:t>Initiate </a:t>
            </a:r>
            <a:r>
              <a:rPr kumimoji="1" lang="en-US" sz="2000" b="1" dirty="0"/>
              <a:t>building personel connections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Building relationships on a global scale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Involving customers directly in product development decisions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Utilizing the internet to spur word-of-mouth marketing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Leverage loyal customer relationships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>
                <a:solidFill>
                  <a:srgbClr val="FF0000"/>
                </a:solidFill>
              </a:rPr>
              <a:t>Social media: 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Has power of crowd sourcing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Continuous engagement with clients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Provide easiest two way conversations 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With accessible data, complex model can be created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May know customers behavior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Provide custom tailored promotions</a:t>
            </a:r>
          </a:p>
          <a:p>
            <a:pPr marL="1714500" lvl="3" indent="-342900" eaLnBrk="0" hangingPunct="0">
              <a:buFont typeface="Wingdings" panose="05000000000000000000" pitchFamily="2" charset="2"/>
              <a:buChar char="ü"/>
            </a:pPr>
            <a:r>
              <a:rPr kumimoji="1" lang="en-US" sz="2000" b="1" dirty="0"/>
              <a:t>Search engine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856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700" y="133674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s-MY" sz="2000" b="1" dirty="0">
              <a:solidFill>
                <a:prstClr val="white"/>
              </a:solidFill>
            </a:endParaRPr>
          </a:p>
          <a:p>
            <a:r>
              <a:rPr lang="ms-MY" sz="2000" b="1" dirty="0"/>
              <a:t>The respondents was asked on what sales method they chose when they sold their property.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7500" y="181374"/>
            <a:ext cx="7315199" cy="623435"/>
            <a:chOff x="334819" y="340056"/>
            <a:chExt cx="6428509" cy="623435"/>
          </a:xfrm>
        </p:grpSpPr>
        <p:sp>
          <p:nvSpPr>
            <p:cNvPr id="4" name="Pentagon 3"/>
            <p:cNvSpPr/>
            <p:nvPr/>
          </p:nvSpPr>
          <p:spPr>
            <a:xfrm>
              <a:off x="334819" y="353891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THE NEED OF REAL ESTATE AGENTS         </a:t>
              </a:r>
            </a:p>
          </p:txBody>
        </p:sp>
        <p:sp>
          <p:nvSpPr>
            <p:cNvPr id="5" name="Chevron 4"/>
            <p:cNvSpPr/>
            <p:nvPr/>
          </p:nvSpPr>
          <p:spPr>
            <a:xfrm>
              <a:off x="5216237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5684983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6153728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28800" y="1184345"/>
            <a:ext cx="5029200" cy="304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111981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>
                <a:solidFill>
                  <a:srgbClr val="FFFF00"/>
                </a:solidFill>
              </a:rPr>
              <a:t>National survey in Norway: Mary, A.S (2015)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2061494"/>
            <a:ext cx="10287000" cy="49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3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6F026-A141-4204-8ECF-B289CE7F53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72688" y="1227327"/>
            <a:ext cx="8229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Registered with Board of </a:t>
            </a:r>
            <a:r>
              <a:rPr kumimoji="1" lang="en-US" sz="2000" b="1" dirty="0" err="1"/>
              <a:t>Valuers</a:t>
            </a:r>
            <a:r>
              <a:rPr kumimoji="1" lang="en-US" sz="2000" b="1" dirty="0"/>
              <a:t>, Appraisers, Estate Agent and      Property Managers 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Provide service in buying, selling and leasing property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Defined under section 22C of the Act, only Registered Estate Agents can practice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Currently : 2,000 estate registered with the BOARD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Perception as multi-millionaires profesion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In reality: difficult job, long working hours, odds working hours, uncertain income</a:t>
            </a:r>
          </a:p>
          <a:p>
            <a:pPr eaLnBrk="0" hangingPunct="0"/>
            <a:endParaRPr kumimoji="1" lang="en-US" sz="2000" b="1" dirty="0"/>
          </a:p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Real estate agents contribute a lot to the economy as reported by the Department of statistics Malaysia</a:t>
            </a:r>
          </a:p>
          <a:p>
            <a:pPr eaLnBrk="0" hangingPunct="0"/>
            <a:endParaRPr kumimoji="1" lang="en-US" sz="2000" b="1" dirty="0">
              <a:solidFill>
                <a:srgbClr val="FFFF00"/>
              </a:solidFill>
            </a:endParaRPr>
          </a:p>
          <a:p>
            <a:pPr lvl="1" eaLnBrk="0" hangingPunct="0"/>
            <a:endParaRPr kumimoji="1"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2688" y="340056"/>
            <a:ext cx="7620000" cy="879144"/>
            <a:chOff x="0" y="340056"/>
            <a:chExt cx="6400800" cy="615288"/>
          </a:xfrm>
        </p:grpSpPr>
        <p:sp>
          <p:nvSpPr>
            <p:cNvPr id="7" name="Pentagon 6"/>
            <p:cNvSpPr/>
            <p:nvPr/>
          </p:nvSpPr>
          <p:spPr>
            <a:xfrm>
              <a:off x="0" y="345744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w Cen MT" pitchFamily="34" charset="0"/>
                </a:rPr>
                <a:t>OVERVIEW OF ESTATE AGENT PROFESSION</a:t>
              </a:r>
            </a:p>
          </p:txBody>
        </p:sp>
        <p:sp>
          <p:nvSpPr>
            <p:cNvPr id="8" name="Chevron 7"/>
            <p:cNvSpPr/>
            <p:nvPr/>
          </p:nvSpPr>
          <p:spPr>
            <a:xfrm>
              <a:off x="4800600" y="340056"/>
              <a:ext cx="6858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5334000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5791200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15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380" y="782106"/>
            <a:ext cx="5501910" cy="284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6" y="1151438"/>
            <a:ext cx="6459794" cy="44873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3380" y="762000"/>
            <a:ext cx="572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>
                <a:solidFill>
                  <a:srgbClr val="FFFF00"/>
                </a:solidFill>
              </a:rPr>
              <a:t>PERFORMANCE OF SERVICES SECTOR Q4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5791201"/>
            <a:ext cx="49930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ts val="1500"/>
              </a:lnSpc>
            </a:pPr>
            <a:r>
              <a:rPr lang="en-MY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Source : Department of Statistics, Malaysia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9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704799">
            <a:off x="2308335" y="2819401"/>
            <a:ext cx="7216664" cy="829485"/>
            <a:chOff x="421410" y="340056"/>
            <a:chExt cx="6341918" cy="637889"/>
          </a:xfrm>
        </p:grpSpPr>
        <p:sp>
          <p:nvSpPr>
            <p:cNvPr id="3" name="Pentagon 2"/>
            <p:cNvSpPr/>
            <p:nvPr/>
          </p:nvSpPr>
          <p:spPr>
            <a:xfrm>
              <a:off x="421410" y="368345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CRITERIA FOR SUCCESS ESTATE          		AGENTS  </a:t>
              </a:r>
            </a:p>
          </p:txBody>
        </p:sp>
        <p:sp>
          <p:nvSpPr>
            <p:cNvPr id="4" name="Chevron 3"/>
            <p:cNvSpPr/>
            <p:nvPr/>
          </p:nvSpPr>
          <p:spPr>
            <a:xfrm>
              <a:off x="5216237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5684983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6153728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7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40431" y="1006245"/>
            <a:ext cx="88982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kumimoji="1" lang="en-US" sz="2000" b="1" dirty="0"/>
              <a:t>Combination of western and eastern perspective</a:t>
            </a:r>
          </a:p>
          <a:p>
            <a:pPr eaLnBrk="0" hangingPunct="0"/>
            <a:r>
              <a:rPr kumimoji="1" lang="en-US" sz="2000" b="1" dirty="0"/>
              <a:t>    (As suggested by Low and </a:t>
            </a:r>
            <a:r>
              <a:rPr kumimoji="1" lang="en-US" sz="2000" b="1" dirty="0" err="1"/>
              <a:t>Sirpal</a:t>
            </a:r>
            <a:r>
              <a:rPr kumimoji="1" lang="en-US" sz="2000" b="1" dirty="0"/>
              <a:t> (1995))</a:t>
            </a:r>
          </a:p>
          <a:p>
            <a:pPr marL="800100" lvl="1" indent="-342900" eaLnBrk="0" hangingPunct="0">
              <a:buFont typeface="Wingdings" panose="05000000000000000000" pitchFamily="2" charset="2"/>
              <a:buChar char="Ø"/>
            </a:pPr>
            <a:r>
              <a:rPr kumimoji="1" lang="en-US" sz="2000" b="1" dirty="0"/>
              <a:t>81 Qualities of Tao </a:t>
            </a:r>
            <a:r>
              <a:rPr kumimoji="1" lang="en-US" sz="2000" b="1" dirty="0" err="1"/>
              <a:t>Te</a:t>
            </a:r>
            <a:r>
              <a:rPr kumimoji="1" lang="en-US" sz="2000" b="1" dirty="0"/>
              <a:t> Ching concept and the most important qualities are:</a:t>
            </a:r>
            <a:endParaRPr kumimoji="1"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30842" y="177565"/>
            <a:ext cx="7315199" cy="810690"/>
            <a:chOff x="334819" y="340056"/>
            <a:chExt cx="6428509" cy="623435"/>
          </a:xfrm>
        </p:grpSpPr>
        <p:sp>
          <p:nvSpPr>
            <p:cNvPr id="8" name="Pentagon 7"/>
            <p:cNvSpPr/>
            <p:nvPr/>
          </p:nvSpPr>
          <p:spPr>
            <a:xfrm>
              <a:off x="334819" y="353891"/>
              <a:ext cx="5029200" cy="60960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prstClr val="white"/>
                  </a:solidFill>
                  <a:latin typeface="Tw Cen MT" pitchFamily="34" charset="0"/>
                </a:rPr>
                <a:t>LEADERSHIP STYLE FOR REAL ESTATE AGENTS         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5216237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5684983" y="345744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6153728" y="340056"/>
              <a:ext cx="609600" cy="609600"/>
            </a:xfrm>
            <a:prstGeom prst="chevron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07267B-C3C3-4FC2-9FD3-E0E5887D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42" y="2329685"/>
            <a:ext cx="9029415" cy="43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0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7A0AE2B-5DAA-447E-A74B-C0A74C584B3B}" vid="{274AEA28-876B-4089-9BDD-6675A9872E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959</Words>
  <Application>Microsoft Office PowerPoint</Application>
  <PresentationFormat>Widescreen</PresentationFormat>
  <Paragraphs>274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Helvetica</vt:lpstr>
      <vt:lpstr>Mistral</vt:lpstr>
      <vt:lpstr>Times New Roman</vt:lpstr>
      <vt:lpstr>Tw Cen MT</vt:lpstr>
      <vt:lpstr>Wingdings</vt:lpstr>
      <vt:lpstr>1_Modèle par défaut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Norhisham bin Shafie</dc:creator>
  <cp:lastModifiedBy>Rohana Abdul Rahman</cp:lastModifiedBy>
  <cp:revision>64</cp:revision>
  <dcterms:created xsi:type="dcterms:W3CDTF">2015-08-24T06:07:53Z</dcterms:created>
  <dcterms:modified xsi:type="dcterms:W3CDTF">2018-03-01T03:56:47Z</dcterms:modified>
</cp:coreProperties>
</file>